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98" r:id="rId3"/>
    <p:sldId id="299" r:id="rId4"/>
    <p:sldId id="300" r:id="rId5"/>
    <p:sldId id="301" r:id="rId6"/>
    <p:sldId id="257" r:id="rId7"/>
    <p:sldId id="297" r:id="rId8"/>
    <p:sldId id="259" r:id="rId9"/>
    <p:sldId id="260" r:id="rId10"/>
    <p:sldId id="261" r:id="rId11"/>
    <p:sldId id="275" r:id="rId12"/>
    <p:sldId id="276" r:id="rId13"/>
    <p:sldId id="277" r:id="rId14"/>
    <p:sldId id="262" r:id="rId15"/>
    <p:sldId id="296" r:id="rId16"/>
    <p:sldId id="263" r:id="rId17"/>
    <p:sldId id="273" r:id="rId18"/>
    <p:sldId id="264" r:id="rId19"/>
    <p:sldId id="274" r:id="rId20"/>
    <p:sldId id="265" r:id="rId21"/>
    <p:sldId id="294" r:id="rId22"/>
    <p:sldId id="266" r:id="rId23"/>
    <p:sldId id="295" r:id="rId24"/>
    <p:sldId id="258" r:id="rId25"/>
    <p:sldId id="267" r:id="rId26"/>
    <p:sldId id="269" r:id="rId27"/>
    <p:sldId id="270" r:id="rId28"/>
    <p:sldId id="268" r:id="rId29"/>
    <p:sldId id="271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9CB"/>
    <a:srgbClr val="B66DFF"/>
    <a:srgbClr val="B18D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969" autoAdjust="0"/>
    <p:restoredTop sz="94660"/>
  </p:normalViewPr>
  <p:slideViewPr>
    <p:cSldViewPr>
      <p:cViewPr>
        <p:scale>
          <a:sx n="40" d="100"/>
          <a:sy n="40" d="100"/>
        </p:scale>
        <p:origin x="-1134" y="-156"/>
      </p:cViewPr>
      <p:guideLst>
        <p:guide orient="horz" pos="2160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4F7AF-1610-4C52-A619-21B0AFA26A6B}" type="doc">
      <dgm:prSet loTypeId="urn:microsoft.com/office/officeart/2005/8/layout/hierarchy3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6973088E-577A-404E-BFA7-558FE88CC071}">
      <dgm:prSet phldrT="[Metin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 REM Uykusu (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Eye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Movements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)(Hızlı göz hareketleri)</a:t>
          </a:r>
          <a:endParaRPr lang="tr-TR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B17CA-C42C-46D8-BE7C-94FE0C415CCE}" type="parTrans" cxnId="{E16507E7-E61C-43B2-B7F4-3F9460A74AE8}">
      <dgm:prSet/>
      <dgm:spPr/>
      <dgm:t>
        <a:bodyPr/>
        <a:lstStyle/>
        <a:p>
          <a:endParaRPr lang="tr-TR"/>
        </a:p>
      </dgm:t>
    </dgm:pt>
    <dgm:pt modelId="{740780A0-0EAC-4487-A169-5C64E391D853}" type="sibTrans" cxnId="{E16507E7-E61C-43B2-B7F4-3F9460A74AE8}">
      <dgm:prSet/>
      <dgm:spPr/>
      <dgm:t>
        <a:bodyPr/>
        <a:lstStyle/>
        <a:p>
          <a:endParaRPr lang="tr-TR"/>
        </a:p>
      </dgm:t>
    </dgm:pt>
    <dgm:pt modelId="{0778DDF5-FAED-43B1-98C9-F4DA798B6D06}">
      <dgm:prSet phldrT="[Metin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 NREM (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eye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movements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ED285-4E53-4199-9D83-FA449A1D104C}" type="parTrans" cxnId="{0239336D-67E3-4592-80D9-51EDDFB831F7}">
      <dgm:prSet/>
      <dgm:spPr/>
      <dgm:t>
        <a:bodyPr/>
        <a:lstStyle/>
        <a:p>
          <a:endParaRPr lang="tr-TR"/>
        </a:p>
      </dgm:t>
    </dgm:pt>
    <dgm:pt modelId="{00D8FFBA-DFBA-4F1B-A970-7B99046F8AE6}" type="sibTrans" cxnId="{0239336D-67E3-4592-80D9-51EDDFB831F7}">
      <dgm:prSet/>
      <dgm:spPr/>
      <dgm:t>
        <a:bodyPr/>
        <a:lstStyle/>
        <a:p>
          <a:endParaRPr lang="tr-TR"/>
        </a:p>
      </dgm:t>
    </dgm:pt>
    <dgm:pt modelId="{C5896C8A-EC02-4D61-B3C6-73DE90F37F00}">
      <dgm:prSet phldrT="[Metin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Microsoft PhagsPa" panose="020B0502040204020203" pitchFamily="34" charset="0"/>
            </a:rPr>
            <a:t>EVRE 4</a:t>
          </a:r>
          <a:endParaRPr lang="tr-TR" dirty="0">
            <a:latin typeface="Microsoft PhagsPa" panose="020B0502040204020203" pitchFamily="34" charset="0"/>
          </a:endParaRPr>
        </a:p>
      </dgm:t>
    </dgm:pt>
    <dgm:pt modelId="{92C6FD9E-CDEF-4683-9641-1CB343936927}" type="parTrans" cxnId="{8911F6C0-2FD7-4F43-82F0-65914898B3D2}">
      <dgm:prSet/>
      <dgm:spPr/>
      <dgm:t>
        <a:bodyPr/>
        <a:lstStyle/>
        <a:p>
          <a:endParaRPr lang="tr-TR"/>
        </a:p>
      </dgm:t>
    </dgm:pt>
    <dgm:pt modelId="{F79CF6F7-E8C1-4911-927D-BF4F0FB1A92E}" type="sibTrans" cxnId="{8911F6C0-2FD7-4F43-82F0-65914898B3D2}">
      <dgm:prSet/>
      <dgm:spPr/>
      <dgm:t>
        <a:bodyPr/>
        <a:lstStyle/>
        <a:p>
          <a:endParaRPr lang="tr-TR"/>
        </a:p>
      </dgm:t>
    </dgm:pt>
    <dgm:pt modelId="{7D3E27BF-D02C-4E14-BE8B-4AF379DEC864}">
      <dgm:prSet phldrT="[Metin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Microsoft PhagsPa" panose="020B0502040204020203" pitchFamily="34" charset="0"/>
            </a:rPr>
            <a:t>EVRE 2 </a:t>
          </a:r>
          <a:endParaRPr lang="tr-TR" dirty="0">
            <a:latin typeface="Microsoft PhagsPa" panose="020B0502040204020203" pitchFamily="34" charset="0"/>
          </a:endParaRPr>
        </a:p>
      </dgm:t>
    </dgm:pt>
    <dgm:pt modelId="{3A66B621-8600-45A2-9F8F-9520C360746C}" type="parTrans" cxnId="{F663A7E9-4F49-43C3-B229-DEEDF400EA2B}">
      <dgm:prSet/>
      <dgm:spPr/>
      <dgm:t>
        <a:bodyPr/>
        <a:lstStyle/>
        <a:p>
          <a:endParaRPr lang="tr-TR"/>
        </a:p>
      </dgm:t>
    </dgm:pt>
    <dgm:pt modelId="{5BC873D4-83A0-419B-A939-0131149E9025}" type="sibTrans" cxnId="{F663A7E9-4F49-43C3-B229-DEEDF400EA2B}">
      <dgm:prSet/>
      <dgm:spPr/>
      <dgm:t>
        <a:bodyPr/>
        <a:lstStyle/>
        <a:p>
          <a:endParaRPr lang="tr-TR"/>
        </a:p>
      </dgm:t>
    </dgm:pt>
    <dgm:pt modelId="{410187AD-B9AD-4DF3-A8F0-0446B200C3CD}">
      <dgm:prSet phldrT="[Metin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Microsoft PhagsPa" panose="020B0502040204020203" pitchFamily="34" charset="0"/>
            </a:rPr>
            <a:t>EVRE 3 </a:t>
          </a:r>
          <a:endParaRPr lang="tr-TR" dirty="0">
            <a:latin typeface="Microsoft PhagsPa" panose="020B0502040204020203" pitchFamily="34" charset="0"/>
          </a:endParaRPr>
        </a:p>
      </dgm:t>
    </dgm:pt>
    <dgm:pt modelId="{A6E19353-C9CF-47EF-AC40-9A95745137EE}" type="parTrans" cxnId="{ABE1616A-4E23-4637-A5BC-5FD2CCA95BD0}">
      <dgm:prSet/>
      <dgm:spPr/>
      <dgm:t>
        <a:bodyPr/>
        <a:lstStyle/>
        <a:p>
          <a:endParaRPr lang="tr-TR"/>
        </a:p>
      </dgm:t>
    </dgm:pt>
    <dgm:pt modelId="{A5A56CD2-142D-4AEB-BA9B-841867EDCF42}" type="sibTrans" cxnId="{ABE1616A-4E23-4637-A5BC-5FD2CCA95BD0}">
      <dgm:prSet/>
      <dgm:spPr/>
      <dgm:t>
        <a:bodyPr/>
        <a:lstStyle/>
        <a:p>
          <a:endParaRPr lang="tr-TR"/>
        </a:p>
      </dgm:t>
    </dgm:pt>
    <dgm:pt modelId="{43918367-6E9E-46AC-AB3C-92005A3748E8}">
      <dgm:prSet phldrT="[Metin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>
              <a:latin typeface="Microsoft PhagsPa" panose="020B0502040204020203" pitchFamily="34" charset="0"/>
            </a:rPr>
            <a:t>EVRE 1</a:t>
          </a:r>
          <a:r>
            <a:rPr lang="tr-TR" dirty="0" smtClean="0"/>
            <a:t> </a:t>
          </a:r>
        </a:p>
      </dgm:t>
    </dgm:pt>
    <dgm:pt modelId="{44F9C25C-00F1-405B-942D-8B672E1E7F71}" type="parTrans" cxnId="{32E529AA-87E9-487E-952C-4DCD973EA955}">
      <dgm:prSet/>
      <dgm:spPr/>
      <dgm:t>
        <a:bodyPr/>
        <a:lstStyle/>
        <a:p>
          <a:endParaRPr lang="tr-TR"/>
        </a:p>
      </dgm:t>
    </dgm:pt>
    <dgm:pt modelId="{91B24B89-3B70-4482-BD63-EA5A3685D632}" type="sibTrans" cxnId="{32E529AA-87E9-487E-952C-4DCD973EA955}">
      <dgm:prSet/>
      <dgm:spPr/>
      <dgm:t>
        <a:bodyPr/>
        <a:lstStyle/>
        <a:p>
          <a:endParaRPr lang="tr-TR"/>
        </a:p>
      </dgm:t>
    </dgm:pt>
    <dgm:pt modelId="{46BE6210-7F38-47A6-8447-DC7BC60E14F3}" type="pres">
      <dgm:prSet presAssocID="{7924F7AF-1610-4C52-A619-21B0AFA26A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4154FDF-BE56-473D-BC8B-ED56CB8A7C92}" type="pres">
      <dgm:prSet presAssocID="{6973088E-577A-404E-BFA7-558FE88CC071}" presName="root" presStyleCnt="0"/>
      <dgm:spPr/>
    </dgm:pt>
    <dgm:pt modelId="{6B16C0D6-2C11-4C8F-A3DE-3DD589108C8B}" type="pres">
      <dgm:prSet presAssocID="{6973088E-577A-404E-BFA7-558FE88CC071}" presName="rootComposite" presStyleCnt="0"/>
      <dgm:spPr/>
    </dgm:pt>
    <dgm:pt modelId="{EE620A25-2307-465A-8985-C0A61361905C}" type="pres">
      <dgm:prSet presAssocID="{6973088E-577A-404E-BFA7-558FE88CC071}" presName="rootText" presStyleLbl="node1" presStyleIdx="0" presStyleCnt="2" custScaleX="244648" custScaleY="269981"/>
      <dgm:spPr/>
      <dgm:t>
        <a:bodyPr/>
        <a:lstStyle/>
        <a:p>
          <a:endParaRPr lang="tr-TR"/>
        </a:p>
      </dgm:t>
    </dgm:pt>
    <dgm:pt modelId="{8E9AA865-15B0-49A5-9140-B96DB928065C}" type="pres">
      <dgm:prSet presAssocID="{6973088E-577A-404E-BFA7-558FE88CC071}" presName="rootConnector" presStyleLbl="node1" presStyleIdx="0" presStyleCnt="2"/>
      <dgm:spPr/>
      <dgm:t>
        <a:bodyPr/>
        <a:lstStyle/>
        <a:p>
          <a:endParaRPr lang="tr-TR"/>
        </a:p>
      </dgm:t>
    </dgm:pt>
    <dgm:pt modelId="{A834614A-765E-44E0-8B88-9438E91DF30B}" type="pres">
      <dgm:prSet presAssocID="{6973088E-577A-404E-BFA7-558FE88CC071}" presName="childShape" presStyleCnt="0"/>
      <dgm:spPr/>
    </dgm:pt>
    <dgm:pt modelId="{D0B77D3C-516E-4A5D-9B49-A8DE5E5C9398}" type="pres">
      <dgm:prSet presAssocID="{0778DDF5-FAED-43B1-98C9-F4DA798B6D06}" presName="root" presStyleCnt="0"/>
      <dgm:spPr/>
    </dgm:pt>
    <dgm:pt modelId="{98C00C42-538A-4228-97D9-A02078CDEACB}" type="pres">
      <dgm:prSet presAssocID="{0778DDF5-FAED-43B1-98C9-F4DA798B6D06}" presName="rootComposite" presStyleCnt="0"/>
      <dgm:spPr/>
    </dgm:pt>
    <dgm:pt modelId="{FFB15ECF-3A55-449F-B639-4556CB851346}" type="pres">
      <dgm:prSet presAssocID="{0778DDF5-FAED-43B1-98C9-F4DA798B6D06}" presName="rootText" presStyleLbl="node1" presStyleIdx="1" presStyleCnt="2" custScaleX="262027" custScaleY="268175"/>
      <dgm:spPr/>
      <dgm:t>
        <a:bodyPr/>
        <a:lstStyle/>
        <a:p>
          <a:endParaRPr lang="tr-TR"/>
        </a:p>
      </dgm:t>
    </dgm:pt>
    <dgm:pt modelId="{34F4F737-C608-4B60-BCD6-E987CAE14211}" type="pres">
      <dgm:prSet presAssocID="{0778DDF5-FAED-43B1-98C9-F4DA798B6D06}" presName="rootConnector" presStyleLbl="node1" presStyleIdx="1" presStyleCnt="2"/>
      <dgm:spPr/>
      <dgm:t>
        <a:bodyPr/>
        <a:lstStyle/>
        <a:p>
          <a:endParaRPr lang="tr-TR"/>
        </a:p>
      </dgm:t>
    </dgm:pt>
    <dgm:pt modelId="{51ED97FA-439C-42CE-AE46-272EA416A19F}" type="pres">
      <dgm:prSet presAssocID="{0778DDF5-FAED-43B1-98C9-F4DA798B6D06}" presName="childShape" presStyleCnt="0"/>
      <dgm:spPr/>
    </dgm:pt>
    <dgm:pt modelId="{17F852E0-33A8-4DAE-B838-A960BDEC027E}" type="pres">
      <dgm:prSet presAssocID="{44F9C25C-00F1-405B-942D-8B672E1E7F71}" presName="Name13" presStyleLbl="parChTrans1D2" presStyleIdx="0" presStyleCnt="4"/>
      <dgm:spPr/>
      <dgm:t>
        <a:bodyPr/>
        <a:lstStyle/>
        <a:p>
          <a:endParaRPr lang="tr-TR"/>
        </a:p>
      </dgm:t>
    </dgm:pt>
    <dgm:pt modelId="{65C63982-4C4D-4456-9B15-4B219C8E6AD4}" type="pres">
      <dgm:prSet presAssocID="{43918367-6E9E-46AC-AB3C-92005A3748E8}" presName="childText" presStyleLbl="bgAcc1" presStyleIdx="0" presStyleCnt="4" custScaleX="1535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C03775-635A-4A8A-B8D5-334AA5F56676}" type="pres">
      <dgm:prSet presAssocID="{3A66B621-8600-45A2-9F8F-9520C360746C}" presName="Name13" presStyleLbl="parChTrans1D2" presStyleIdx="1" presStyleCnt="4"/>
      <dgm:spPr/>
      <dgm:t>
        <a:bodyPr/>
        <a:lstStyle/>
        <a:p>
          <a:endParaRPr lang="tr-TR"/>
        </a:p>
      </dgm:t>
    </dgm:pt>
    <dgm:pt modelId="{B6747D73-DEC5-4417-B354-675B35CEE049}" type="pres">
      <dgm:prSet presAssocID="{7D3E27BF-D02C-4E14-BE8B-4AF379DEC864}" presName="childText" presStyleLbl="bgAcc1" presStyleIdx="1" presStyleCnt="4" custScaleX="153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44CC36-8F2F-494A-A265-6B6556609BB0}" type="pres">
      <dgm:prSet presAssocID="{A6E19353-C9CF-47EF-AC40-9A95745137EE}" presName="Name13" presStyleLbl="parChTrans1D2" presStyleIdx="2" presStyleCnt="4"/>
      <dgm:spPr/>
      <dgm:t>
        <a:bodyPr/>
        <a:lstStyle/>
        <a:p>
          <a:endParaRPr lang="tr-TR"/>
        </a:p>
      </dgm:t>
    </dgm:pt>
    <dgm:pt modelId="{9020A684-6F7A-4B28-A290-A5645A4839A0}" type="pres">
      <dgm:prSet presAssocID="{410187AD-B9AD-4DF3-A8F0-0446B200C3CD}" presName="childText" presStyleLbl="bgAcc1" presStyleIdx="2" presStyleCnt="4" custScaleX="1535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FA8A26-1832-4924-81FC-A04F2B988756}" type="pres">
      <dgm:prSet presAssocID="{92C6FD9E-CDEF-4683-9641-1CB343936927}" presName="Name13" presStyleLbl="parChTrans1D2" presStyleIdx="3" presStyleCnt="4"/>
      <dgm:spPr/>
      <dgm:t>
        <a:bodyPr/>
        <a:lstStyle/>
        <a:p>
          <a:endParaRPr lang="tr-TR"/>
        </a:p>
      </dgm:t>
    </dgm:pt>
    <dgm:pt modelId="{8A820E23-5095-4124-B852-357FBCA9A480}" type="pres">
      <dgm:prSet presAssocID="{C5896C8A-EC02-4D61-B3C6-73DE90F37F00}" presName="childText" presStyleLbl="bgAcc1" presStyleIdx="3" presStyleCnt="4" custScaleX="1535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CCD8BA-886F-4F12-A3FB-45B47ACDB6FB}" type="presOf" srcId="{7D3E27BF-D02C-4E14-BE8B-4AF379DEC864}" destId="{B6747D73-DEC5-4417-B354-675B35CEE049}" srcOrd="0" destOrd="0" presId="urn:microsoft.com/office/officeart/2005/8/layout/hierarchy3#1"/>
    <dgm:cxn modelId="{3647B450-CBA1-484E-87DE-30181E2FD5D4}" type="presOf" srcId="{0778DDF5-FAED-43B1-98C9-F4DA798B6D06}" destId="{FFB15ECF-3A55-449F-B639-4556CB851346}" srcOrd="0" destOrd="0" presId="urn:microsoft.com/office/officeart/2005/8/layout/hierarchy3#1"/>
    <dgm:cxn modelId="{46FFC760-3809-4B53-8F15-DD46D8733AFD}" type="presOf" srcId="{6973088E-577A-404E-BFA7-558FE88CC071}" destId="{EE620A25-2307-465A-8985-C0A61361905C}" srcOrd="0" destOrd="0" presId="urn:microsoft.com/office/officeart/2005/8/layout/hierarchy3#1"/>
    <dgm:cxn modelId="{30090AA6-7AC3-4182-9D4E-655D4109061D}" type="presOf" srcId="{410187AD-B9AD-4DF3-A8F0-0446B200C3CD}" destId="{9020A684-6F7A-4B28-A290-A5645A4839A0}" srcOrd="0" destOrd="0" presId="urn:microsoft.com/office/officeart/2005/8/layout/hierarchy3#1"/>
    <dgm:cxn modelId="{32E529AA-87E9-487E-952C-4DCD973EA955}" srcId="{0778DDF5-FAED-43B1-98C9-F4DA798B6D06}" destId="{43918367-6E9E-46AC-AB3C-92005A3748E8}" srcOrd="0" destOrd="0" parTransId="{44F9C25C-00F1-405B-942D-8B672E1E7F71}" sibTransId="{91B24B89-3B70-4482-BD63-EA5A3685D632}"/>
    <dgm:cxn modelId="{EFD6ECE0-5BFF-4C6A-924F-0C7614753E7D}" type="presOf" srcId="{3A66B621-8600-45A2-9F8F-9520C360746C}" destId="{D5C03775-635A-4A8A-B8D5-334AA5F56676}" srcOrd="0" destOrd="0" presId="urn:microsoft.com/office/officeart/2005/8/layout/hierarchy3#1"/>
    <dgm:cxn modelId="{E16507E7-E61C-43B2-B7F4-3F9460A74AE8}" srcId="{7924F7AF-1610-4C52-A619-21B0AFA26A6B}" destId="{6973088E-577A-404E-BFA7-558FE88CC071}" srcOrd="0" destOrd="0" parTransId="{B4CB17CA-C42C-46D8-BE7C-94FE0C415CCE}" sibTransId="{740780A0-0EAC-4487-A169-5C64E391D853}"/>
    <dgm:cxn modelId="{001B382A-92D6-4982-BFC7-B96A6CAB4117}" type="presOf" srcId="{6973088E-577A-404E-BFA7-558FE88CC071}" destId="{8E9AA865-15B0-49A5-9140-B96DB928065C}" srcOrd="1" destOrd="0" presId="urn:microsoft.com/office/officeart/2005/8/layout/hierarchy3#1"/>
    <dgm:cxn modelId="{846F821B-3192-456A-862C-73BC767EED65}" type="presOf" srcId="{7924F7AF-1610-4C52-A619-21B0AFA26A6B}" destId="{46BE6210-7F38-47A6-8447-DC7BC60E14F3}" srcOrd="0" destOrd="0" presId="urn:microsoft.com/office/officeart/2005/8/layout/hierarchy3#1"/>
    <dgm:cxn modelId="{8911F6C0-2FD7-4F43-82F0-65914898B3D2}" srcId="{0778DDF5-FAED-43B1-98C9-F4DA798B6D06}" destId="{C5896C8A-EC02-4D61-B3C6-73DE90F37F00}" srcOrd="3" destOrd="0" parTransId="{92C6FD9E-CDEF-4683-9641-1CB343936927}" sibTransId="{F79CF6F7-E8C1-4911-927D-BF4F0FB1A92E}"/>
    <dgm:cxn modelId="{943A2A83-270F-4050-894F-192E2C6659A8}" type="presOf" srcId="{92C6FD9E-CDEF-4683-9641-1CB343936927}" destId="{84FA8A26-1832-4924-81FC-A04F2B988756}" srcOrd="0" destOrd="0" presId="urn:microsoft.com/office/officeart/2005/8/layout/hierarchy3#1"/>
    <dgm:cxn modelId="{ABE1616A-4E23-4637-A5BC-5FD2CCA95BD0}" srcId="{0778DDF5-FAED-43B1-98C9-F4DA798B6D06}" destId="{410187AD-B9AD-4DF3-A8F0-0446B200C3CD}" srcOrd="2" destOrd="0" parTransId="{A6E19353-C9CF-47EF-AC40-9A95745137EE}" sibTransId="{A5A56CD2-142D-4AEB-BA9B-841867EDCF42}"/>
    <dgm:cxn modelId="{7160D638-11D5-4BEF-B816-96FFE979DD7A}" type="presOf" srcId="{A6E19353-C9CF-47EF-AC40-9A95745137EE}" destId="{F244CC36-8F2F-494A-A265-6B6556609BB0}" srcOrd="0" destOrd="0" presId="urn:microsoft.com/office/officeart/2005/8/layout/hierarchy3#1"/>
    <dgm:cxn modelId="{E5ACCDA4-7250-4FC3-B576-2B4E538C4C6B}" type="presOf" srcId="{0778DDF5-FAED-43B1-98C9-F4DA798B6D06}" destId="{34F4F737-C608-4B60-BCD6-E987CAE14211}" srcOrd="1" destOrd="0" presId="urn:microsoft.com/office/officeart/2005/8/layout/hierarchy3#1"/>
    <dgm:cxn modelId="{C7C390B8-6288-47C3-8858-6185283A4033}" type="presOf" srcId="{43918367-6E9E-46AC-AB3C-92005A3748E8}" destId="{65C63982-4C4D-4456-9B15-4B219C8E6AD4}" srcOrd="0" destOrd="0" presId="urn:microsoft.com/office/officeart/2005/8/layout/hierarchy3#1"/>
    <dgm:cxn modelId="{50787044-BAB5-40C4-812D-33CBD2A6ACBC}" type="presOf" srcId="{C5896C8A-EC02-4D61-B3C6-73DE90F37F00}" destId="{8A820E23-5095-4124-B852-357FBCA9A480}" srcOrd="0" destOrd="0" presId="urn:microsoft.com/office/officeart/2005/8/layout/hierarchy3#1"/>
    <dgm:cxn modelId="{F663A7E9-4F49-43C3-B229-DEEDF400EA2B}" srcId="{0778DDF5-FAED-43B1-98C9-F4DA798B6D06}" destId="{7D3E27BF-D02C-4E14-BE8B-4AF379DEC864}" srcOrd="1" destOrd="0" parTransId="{3A66B621-8600-45A2-9F8F-9520C360746C}" sibTransId="{5BC873D4-83A0-419B-A939-0131149E9025}"/>
    <dgm:cxn modelId="{0239336D-67E3-4592-80D9-51EDDFB831F7}" srcId="{7924F7AF-1610-4C52-A619-21B0AFA26A6B}" destId="{0778DDF5-FAED-43B1-98C9-F4DA798B6D06}" srcOrd="1" destOrd="0" parTransId="{E11ED285-4E53-4199-9D83-FA449A1D104C}" sibTransId="{00D8FFBA-DFBA-4F1B-A970-7B99046F8AE6}"/>
    <dgm:cxn modelId="{D4E04792-00F4-4126-9694-8EB600BBC056}" type="presOf" srcId="{44F9C25C-00F1-405B-942D-8B672E1E7F71}" destId="{17F852E0-33A8-4DAE-B838-A960BDEC027E}" srcOrd="0" destOrd="0" presId="urn:microsoft.com/office/officeart/2005/8/layout/hierarchy3#1"/>
    <dgm:cxn modelId="{4964BEDC-4B08-4B86-9E14-A143D8F33E0D}" type="presParOf" srcId="{46BE6210-7F38-47A6-8447-DC7BC60E14F3}" destId="{74154FDF-BE56-473D-BC8B-ED56CB8A7C92}" srcOrd="0" destOrd="0" presId="urn:microsoft.com/office/officeart/2005/8/layout/hierarchy3#1"/>
    <dgm:cxn modelId="{D9CD94C5-8A9A-43F2-AB3F-4CA57B428924}" type="presParOf" srcId="{74154FDF-BE56-473D-BC8B-ED56CB8A7C92}" destId="{6B16C0D6-2C11-4C8F-A3DE-3DD589108C8B}" srcOrd="0" destOrd="0" presId="urn:microsoft.com/office/officeart/2005/8/layout/hierarchy3#1"/>
    <dgm:cxn modelId="{D7B34738-72F3-43A2-ADDC-A40DD91F628B}" type="presParOf" srcId="{6B16C0D6-2C11-4C8F-A3DE-3DD589108C8B}" destId="{EE620A25-2307-465A-8985-C0A61361905C}" srcOrd="0" destOrd="0" presId="urn:microsoft.com/office/officeart/2005/8/layout/hierarchy3#1"/>
    <dgm:cxn modelId="{9E022E08-36CB-4E03-AACF-0576261593A7}" type="presParOf" srcId="{6B16C0D6-2C11-4C8F-A3DE-3DD589108C8B}" destId="{8E9AA865-15B0-49A5-9140-B96DB928065C}" srcOrd="1" destOrd="0" presId="urn:microsoft.com/office/officeart/2005/8/layout/hierarchy3#1"/>
    <dgm:cxn modelId="{F5199F7D-5F3A-4AE2-A0D8-85976D23A4D3}" type="presParOf" srcId="{74154FDF-BE56-473D-BC8B-ED56CB8A7C92}" destId="{A834614A-765E-44E0-8B88-9438E91DF30B}" srcOrd="1" destOrd="0" presId="urn:microsoft.com/office/officeart/2005/8/layout/hierarchy3#1"/>
    <dgm:cxn modelId="{938F7159-4493-4855-8BFB-3DF7ACAAF219}" type="presParOf" srcId="{46BE6210-7F38-47A6-8447-DC7BC60E14F3}" destId="{D0B77D3C-516E-4A5D-9B49-A8DE5E5C9398}" srcOrd="1" destOrd="0" presId="urn:microsoft.com/office/officeart/2005/8/layout/hierarchy3#1"/>
    <dgm:cxn modelId="{B5A9FD37-F0D6-4AB0-8653-BE3279E4D0E1}" type="presParOf" srcId="{D0B77D3C-516E-4A5D-9B49-A8DE5E5C9398}" destId="{98C00C42-538A-4228-97D9-A02078CDEACB}" srcOrd="0" destOrd="0" presId="urn:microsoft.com/office/officeart/2005/8/layout/hierarchy3#1"/>
    <dgm:cxn modelId="{374E0C9D-240B-4B48-9ECE-80D50F2EDF8D}" type="presParOf" srcId="{98C00C42-538A-4228-97D9-A02078CDEACB}" destId="{FFB15ECF-3A55-449F-B639-4556CB851346}" srcOrd="0" destOrd="0" presId="urn:microsoft.com/office/officeart/2005/8/layout/hierarchy3#1"/>
    <dgm:cxn modelId="{5326C9B0-F6CC-417B-9E26-630B9A6F3E72}" type="presParOf" srcId="{98C00C42-538A-4228-97D9-A02078CDEACB}" destId="{34F4F737-C608-4B60-BCD6-E987CAE14211}" srcOrd="1" destOrd="0" presId="urn:microsoft.com/office/officeart/2005/8/layout/hierarchy3#1"/>
    <dgm:cxn modelId="{616FC732-F409-4C36-9601-C79A81A4F82E}" type="presParOf" srcId="{D0B77D3C-516E-4A5D-9B49-A8DE5E5C9398}" destId="{51ED97FA-439C-42CE-AE46-272EA416A19F}" srcOrd="1" destOrd="0" presId="urn:microsoft.com/office/officeart/2005/8/layout/hierarchy3#1"/>
    <dgm:cxn modelId="{D64D6D93-8DA6-43F2-8486-F0D9131C5991}" type="presParOf" srcId="{51ED97FA-439C-42CE-AE46-272EA416A19F}" destId="{17F852E0-33A8-4DAE-B838-A960BDEC027E}" srcOrd="0" destOrd="0" presId="urn:microsoft.com/office/officeart/2005/8/layout/hierarchy3#1"/>
    <dgm:cxn modelId="{C0244425-C486-4259-8330-8DA902250F3E}" type="presParOf" srcId="{51ED97FA-439C-42CE-AE46-272EA416A19F}" destId="{65C63982-4C4D-4456-9B15-4B219C8E6AD4}" srcOrd="1" destOrd="0" presId="urn:microsoft.com/office/officeart/2005/8/layout/hierarchy3#1"/>
    <dgm:cxn modelId="{0D168EA3-703F-4772-B37F-8264F61D8A4A}" type="presParOf" srcId="{51ED97FA-439C-42CE-AE46-272EA416A19F}" destId="{D5C03775-635A-4A8A-B8D5-334AA5F56676}" srcOrd="2" destOrd="0" presId="urn:microsoft.com/office/officeart/2005/8/layout/hierarchy3#1"/>
    <dgm:cxn modelId="{33BB62A0-9F64-4F60-9B88-587756585469}" type="presParOf" srcId="{51ED97FA-439C-42CE-AE46-272EA416A19F}" destId="{B6747D73-DEC5-4417-B354-675B35CEE049}" srcOrd="3" destOrd="0" presId="urn:microsoft.com/office/officeart/2005/8/layout/hierarchy3#1"/>
    <dgm:cxn modelId="{CD8BA20C-6D84-478B-B3B8-9357E935455E}" type="presParOf" srcId="{51ED97FA-439C-42CE-AE46-272EA416A19F}" destId="{F244CC36-8F2F-494A-A265-6B6556609BB0}" srcOrd="4" destOrd="0" presId="urn:microsoft.com/office/officeart/2005/8/layout/hierarchy3#1"/>
    <dgm:cxn modelId="{7529006B-4037-47ED-872C-02C0634B6D41}" type="presParOf" srcId="{51ED97FA-439C-42CE-AE46-272EA416A19F}" destId="{9020A684-6F7A-4B28-A290-A5645A4839A0}" srcOrd="5" destOrd="0" presId="urn:microsoft.com/office/officeart/2005/8/layout/hierarchy3#1"/>
    <dgm:cxn modelId="{0EA75ED7-04E7-4D45-83B6-8C5F37434CC3}" type="presParOf" srcId="{51ED97FA-439C-42CE-AE46-272EA416A19F}" destId="{84FA8A26-1832-4924-81FC-A04F2B988756}" srcOrd="6" destOrd="0" presId="urn:microsoft.com/office/officeart/2005/8/layout/hierarchy3#1"/>
    <dgm:cxn modelId="{8024E250-E592-48B4-A8A1-43E584614009}" type="presParOf" srcId="{51ED97FA-439C-42CE-AE46-272EA416A19F}" destId="{8A820E23-5095-4124-B852-357FBCA9A480}" srcOrd="7" destOrd="0" presId="urn:microsoft.com/office/officeart/2005/8/layout/hierarchy3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954601"/>
        <a:chOff x="0" y="0"/>
        <a:chExt cx="8229600" cy="4954601"/>
      </a:xfrm>
    </dsp:grpSpPr>
    <dsp:sp modelId="{EE620A25-2307-465A-8985-C0A61361905C}">
      <dsp:nvSpPr>
        <dsp:cNvPr id="3" name="Rounded Rectangle 2"/>
        <dsp:cNvSpPr/>
      </dsp:nvSpPr>
      <dsp:spPr bwMode="white">
        <a:xfrm>
          <a:off x="685585" y="0"/>
          <a:ext cx="3155878" cy="1741333"/>
        </a:xfrm>
        <a:prstGeom prst="roundRect">
          <a:avLst>
            <a:gd name="adj" fmla="val 10000"/>
          </a:avLst>
        </a:prstGeom>
        <a:ln>
          <a:solidFill>
            <a:schemeClr val="accent6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 REM Uykusu (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Eye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Movements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)(Hızlı göz hareketleri)</a:t>
          </a:r>
          <a:endParaRPr lang="tr-TR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585" y="0"/>
        <a:ext cx="3155878" cy="1741333"/>
      </dsp:txXfrm>
    </dsp:sp>
    <dsp:sp modelId="{FFB15ECF-3A55-449F-B639-4556CB851346}">
      <dsp:nvSpPr>
        <dsp:cNvPr id="5" name="Rounded Rectangle 4"/>
        <dsp:cNvSpPr/>
      </dsp:nvSpPr>
      <dsp:spPr bwMode="white">
        <a:xfrm>
          <a:off x="4163954" y="0"/>
          <a:ext cx="3380061" cy="1729684"/>
        </a:xfrm>
        <a:prstGeom prst="roundRect">
          <a:avLst>
            <a:gd name="adj" fmla="val 10000"/>
          </a:avLst>
        </a:prstGeom>
        <a:ln>
          <a:solidFill>
            <a:schemeClr val="accent6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35560" rIns="5334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 NREM (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eye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8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movements</a:t>
          </a:r>
          <a:r>
            <a:rPr lang="tr-TR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3954" y="0"/>
        <a:ext cx="3380061" cy="1729684"/>
      </dsp:txXfrm>
    </dsp:sp>
    <dsp:sp modelId="{17F852E0-33A8-4DAE-B838-A960BDEC027E}">
      <dsp:nvSpPr>
        <dsp:cNvPr id="7" name="Freeform 6"/>
        <dsp:cNvSpPr/>
      </dsp:nvSpPr>
      <dsp:spPr bwMode="white">
        <a:xfrm>
          <a:off x="4501960" y="1729684"/>
          <a:ext cx="338006" cy="483738"/>
        </a:xfrm>
        <a:custGeom>
          <a:avLst/>
          <a:gdLst/>
          <a:ahLst/>
          <a:cxnLst/>
          <a:pathLst>
            <a:path w="532" h="762">
              <a:moveTo>
                <a:pt x="0" y="0"/>
              </a:moveTo>
              <a:lnTo>
                <a:pt x="0" y="762"/>
              </a:lnTo>
              <a:lnTo>
                <a:pt x="532" y="76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1960" y="1729684"/>
        <a:ext cx="338006" cy="483738"/>
      </dsp:txXfrm>
    </dsp:sp>
    <dsp:sp modelId="{65C63982-4C4D-4456-9B15-4B219C8E6AD4}">
      <dsp:nvSpPr>
        <dsp:cNvPr id="8" name="Rounded Rectangle 7"/>
        <dsp:cNvSpPr/>
      </dsp:nvSpPr>
      <dsp:spPr bwMode="white">
        <a:xfrm>
          <a:off x="4839966" y="1890930"/>
          <a:ext cx="1584079" cy="6449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dirty="0" smtClean="0">
              <a:solidFill>
                <a:schemeClr val="dk1"/>
              </a:solidFill>
              <a:latin typeface="Microsoft PhagsPa" panose="020B0502040204020203" pitchFamily="34" charset="0"/>
            </a:rPr>
            <a:t>EVRE 1</a:t>
          </a:r>
          <a:r>
            <a:rPr lang="tr-TR" dirty="0" smtClean="0">
              <a:solidFill>
                <a:schemeClr val="dk1"/>
              </a:solidFill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4839966" y="1890930"/>
        <a:ext cx="1584079" cy="644983"/>
      </dsp:txXfrm>
    </dsp:sp>
    <dsp:sp modelId="{D5C03775-635A-4A8A-B8D5-334AA5F56676}">
      <dsp:nvSpPr>
        <dsp:cNvPr id="9" name="Freeform 8"/>
        <dsp:cNvSpPr/>
      </dsp:nvSpPr>
      <dsp:spPr bwMode="white">
        <a:xfrm>
          <a:off x="4501960" y="1729684"/>
          <a:ext cx="338006" cy="1289967"/>
        </a:xfrm>
        <a:custGeom>
          <a:avLst/>
          <a:gdLst/>
          <a:ahLst/>
          <a:cxnLst/>
          <a:pathLst>
            <a:path w="532" h="2031">
              <a:moveTo>
                <a:pt x="0" y="0"/>
              </a:moveTo>
              <a:lnTo>
                <a:pt x="0" y="2031"/>
              </a:lnTo>
              <a:lnTo>
                <a:pt x="532" y="203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1960" y="1729684"/>
        <a:ext cx="338006" cy="1289967"/>
      </dsp:txXfrm>
    </dsp:sp>
    <dsp:sp modelId="{B6747D73-DEC5-4417-B354-675B35CEE049}">
      <dsp:nvSpPr>
        <dsp:cNvPr id="10" name="Rounded Rectangle 9"/>
        <dsp:cNvSpPr/>
      </dsp:nvSpPr>
      <dsp:spPr bwMode="white">
        <a:xfrm>
          <a:off x="4839966" y="2697159"/>
          <a:ext cx="1584089" cy="6449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dirty="0" smtClean="0">
              <a:solidFill>
                <a:schemeClr val="dk1"/>
              </a:solidFill>
              <a:latin typeface="Microsoft PhagsPa" panose="020B0502040204020203" pitchFamily="34" charset="0"/>
            </a:rPr>
            <a:t>EVRE 2 </a:t>
          </a:r>
          <a:endParaRPr lang="tr-TR" dirty="0">
            <a:solidFill>
              <a:schemeClr val="dk1"/>
            </a:solidFill>
            <a:latin typeface="Microsoft PhagsPa" panose="020B0502040204020203" pitchFamily="34" charset="0"/>
          </a:endParaRPr>
        </a:p>
      </dsp:txBody>
      <dsp:txXfrm>
        <a:off x="4839966" y="2697159"/>
        <a:ext cx="1584089" cy="644983"/>
      </dsp:txXfrm>
    </dsp:sp>
    <dsp:sp modelId="{F244CC36-8F2F-494A-A265-6B6556609BB0}">
      <dsp:nvSpPr>
        <dsp:cNvPr id="11" name="Freeform 10"/>
        <dsp:cNvSpPr/>
      </dsp:nvSpPr>
      <dsp:spPr bwMode="white">
        <a:xfrm>
          <a:off x="4501960" y="1729684"/>
          <a:ext cx="338006" cy="2096196"/>
        </a:xfrm>
        <a:custGeom>
          <a:avLst/>
          <a:gdLst/>
          <a:ahLst/>
          <a:cxnLst/>
          <a:pathLst>
            <a:path w="532" h="3301">
              <a:moveTo>
                <a:pt x="0" y="0"/>
              </a:moveTo>
              <a:lnTo>
                <a:pt x="0" y="3301"/>
              </a:lnTo>
              <a:lnTo>
                <a:pt x="532" y="330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1960" y="1729684"/>
        <a:ext cx="338006" cy="2096196"/>
      </dsp:txXfrm>
    </dsp:sp>
    <dsp:sp modelId="{9020A684-6F7A-4B28-A290-A5645A4839A0}">
      <dsp:nvSpPr>
        <dsp:cNvPr id="12" name="Rounded Rectangle 11"/>
        <dsp:cNvSpPr/>
      </dsp:nvSpPr>
      <dsp:spPr bwMode="white">
        <a:xfrm>
          <a:off x="4839966" y="3503388"/>
          <a:ext cx="1584079" cy="6449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dirty="0" smtClean="0">
              <a:solidFill>
                <a:schemeClr val="dk1"/>
              </a:solidFill>
              <a:latin typeface="Microsoft PhagsPa" panose="020B0502040204020203" pitchFamily="34" charset="0"/>
            </a:rPr>
            <a:t>EVRE 3 </a:t>
          </a:r>
          <a:endParaRPr lang="tr-TR" dirty="0">
            <a:solidFill>
              <a:schemeClr val="dk1"/>
            </a:solidFill>
            <a:latin typeface="Microsoft PhagsPa" panose="020B0502040204020203" pitchFamily="34" charset="0"/>
          </a:endParaRPr>
        </a:p>
      </dsp:txBody>
      <dsp:txXfrm>
        <a:off x="4839966" y="3503388"/>
        <a:ext cx="1584079" cy="644983"/>
      </dsp:txXfrm>
    </dsp:sp>
    <dsp:sp modelId="{84FA8A26-1832-4924-81FC-A04F2B988756}">
      <dsp:nvSpPr>
        <dsp:cNvPr id="13" name="Freeform 12"/>
        <dsp:cNvSpPr/>
      </dsp:nvSpPr>
      <dsp:spPr bwMode="white">
        <a:xfrm>
          <a:off x="4501960" y="1729684"/>
          <a:ext cx="338006" cy="2902425"/>
        </a:xfrm>
        <a:custGeom>
          <a:avLst/>
          <a:gdLst/>
          <a:ahLst/>
          <a:cxnLst/>
          <a:pathLst>
            <a:path w="532" h="4571">
              <a:moveTo>
                <a:pt x="0" y="0"/>
              </a:moveTo>
              <a:lnTo>
                <a:pt x="0" y="4571"/>
              </a:lnTo>
              <a:lnTo>
                <a:pt x="532" y="457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1960" y="1729684"/>
        <a:ext cx="338006" cy="2902425"/>
      </dsp:txXfrm>
    </dsp:sp>
    <dsp:sp modelId="{8A820E23-5095-4124-B852-357FBCA9A480}">
      <dsp:nvSpPr>
        <dsp:cNvPr id="14" name="Rounded Rectangle 13"/>
        <dsp:cNvSpPr/>
      </dsp:nvSpPr>
      <dsp:spPr bwMode="white">
        <a:xfrm>
          <a:off x="4839966" y="4309618"/>
          <a:ext cx="1584079" cy="6449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dirty="0" smtClean="0">
              <a:solidFill>
                <a:schemeClr val="dk1"/>
              </a:solidFill>
              <a:latin typeface="Microsoft PhagsPa" panose="020B0502040204020203" pitchFamily="34" charset="0"/>
            </a:rPr>
            <a:t>EVRE 4</a:t>
          </a:r>
          <a:endParaRPr lang="tr-TR" dirty="0">
            <a:solidFill>
              <a:schemeClr val="dk1"/>
            </a:solidFill>
            <a:latin typeface="Microsoft PhagsPa" panose="020B0502040204020203" pitchFamily="34" charset="0"/>
          </a:endParaRPr>
        </a:p>
      </dsp:txBody>
      <dsp:txXfrm>
        <a:off x="4839966" y="4309618"/>
        <a:ext cx="1584079" cy="644983"/>
      </dsp:txXfrm>
    </dsp:sp>
    <dsp:sp modelId="{8E9AA865-15B0-49A5-9140-B96DB928065C}">
      <dsp:nvSpPr>
        <dsp:cNvPr id="4" name="Rounded Rectangle 3" hidden="1"/>
        <dsp:cNvSpPr/>
      </dsp:nvSpPr>
      <dsp:spPr>
        <a:xfrm>
          <a:off x="685585" y="0"/>
          <a:ext cx="631176" cy="1741333"/>
        </a:xfrm>
        <a:prstGeom prst="roundRect">
          <a:avLst>
            <a:gd name="adj" fmla="val 10000"/>
          </a:avLst>
        </a:prstGeom>
      </dsp:spPr>
      <dsp:txXfrm>
        <a:off x="685585" y="0"/>
        <a:ext cx="631176" cy="1741333"/>
      </dsp:txXfrm>
    </dsp:sp>
    <dsp:sp modelId="{34F4F737-C608-4B60-BCD6-E987CAE14211}">
      <dsp:nvSpPr>
        <dsp:cNvPr id="6" name="Rounded Rectangle 5" hidden="1"/>
        <dsp:cNvSpPr/>
      </dsp:nvSpPr>
      <dsp:spPr>
        <a:xfrm>
          <a:off x="4163954" y="0"/>
          <a:ext cx="676012" cy="1729684"/>
        </a:xfrm>
        <a:prstGeom prst="roundRect">
          <a:avLst>
            <a:gd name="adj" fmla="val 10000"/>
          </a:avLst>
        </a:prstGeom>
      </dsp:spPr>
      <dsp:txXfrm>
        <a:off x="4163954" y="0"/>
        <a:ext cx="676012" cy="172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8767-0801-46FE-8E27-9E73DD99B02C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770D-B73E-4D02-B3CD-475F619C157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 hasCustomPrompt="1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 hasCustomPrompt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 hasCustomPrompt="1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 hasCustomPrompt="1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 hasCustomPrompt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 hasCustomPrompt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853578-84A2-40FB-B518-E05093C4DE87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DD1702-DCD6-4B05-B338-57A72E16870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nwjHnJxR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Uykunun Önemine Uyanmak - Bütünsel Sağlık Kliniği"/>
          <p:cNvPicPr>
            <a:picLocks noChangeAspect="1" noChangeArrowheads="1"/>
          </p:cNvPicPr>
          <p:nvPr/>
        </p:nvPicPr>
        <p:blipFill>
          <a:blip r:embed="rId2"/>
          <a:srcRect r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1857420" y="0"/>
            <a:ext cx="9144000" cy="1470025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Autofit/>
          </a:bodyPr>
          <a:lstStyle/>
          <a:p>
            <a:r>
              <a:rPr lang="tr-TR" sz="7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endParaRPr lang="tr-TR" sz="72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428728" y="4929198"/>
            <a:ext cx="642942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anose="02020602080505020303" pitchFamily="18" charset="0"/>
              </a:rPr>
              <a:t> </a:t>
            </a:r>
            <a:r>
              <a:rPr lang="tr-TR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Sağlık Bilimleri Üniversitesi Gülhane</a:t>
            </a:r>
          </a:p>
          <a:p>
            <a:pPr algn="ctr"/>
            <a:endParaRPr lang="tr-TR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Hemşirelik Fakültesi 1. Sınıf Öğrencisi </a:t>
            </a:r>
          </a:p>
          <a:p>
            <a:pPr algn="ctr"/>
            <a:r>
              <a:rPr lang="tr-TR" sz="24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Sümeyra</a:t>
            </a:r>
            <a:r>
              <a:rPr lang="tr-TR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SOLAK</a:t>
            </a:r>
            <a:endParaRPr lang="tr-TR" sz="2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0" y="500042"/>
            <a:ext cx="692945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UYKUNUN EVRELERİ</a:t>
            </a:r>
            <a:endParaRPr lang="tr-TR" sz="54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00034" y="3571876"/>
            <a:ext cx="80724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</a:rPr>
              <a:t>TEZİN AMACI : </a:t>
            </a:r>
          </a:p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Uykunun evrelerini açıklamak ve bilinmeyen yönlerine değinmek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KONEV - KONEV"/>
          <p:cNvPicPr>
            <a:picLocks noChangeAspect="1" noChangeArrowheads="1"/>
          </p:cNvPicPr>
          <p:nvPr/>
        </p:nvPicPr>
        <p:blipFill>
          <a:blip r:embed="rId3"/>
          <a:srcRect l="18572" r="19285"/>
          <a:stretch>
            <a:fillRect/>
          </a:stretch>
        </p:blipFill>
        <p:spPr bwMode="auto">
          <a:xfrm>
            <a:off x="7215206" y="1"/>
            <a:ext cx="1928794" cy="1862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12000">
        <p:split/>
      </p:transition>
    </mc:Choice>
    <mc:Fallback>
      <p:transition advClick="0" advTm="12000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REM EVRESİ 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(hızlı göz hareketleri)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4572000"/>
          </a:xfrm>
        </p:spPr>
        <p:txBody>
          <a:bodyPr/>
          <a:lstStyle/>
          <a:p>
            <a:pPr marL="64135" indent="0" algn="ctr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Uykuya daldıktan 30-40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sonra bu döneme geçiş olur.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dönemi 10-15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sürer ve tekrar beyin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Nrem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dönemine geçiş yapar. Her 80-100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dk’da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dönemi tekrarlanır. Bir uyku süresince 6-7 defa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dönemine girilip çıkılır.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1026" name="AutoShape 2" descr="3. Uyku Evreleri - Sağlık ve Uy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tr-TR"/>
          </a:p>
        </p:txBody>
      </p:sp>
      <p:pic>
        <p:nvPicPr>
          <p:cNvPr id="5" name="4 Resim" descr="Uyku-Evreleri.jpg"/>
          <p:cNvPicPr>
            <a:picLocks noChangeAspect="1"/>
          </p:cNvPicPr>
          <p:nvPr/>
        </p:nvPicPr>
        <p:blipFill>
          <a:blip r:embed="rId2"/>
          <a:srcRect r="3906" b="12244"/>
          <a:stretch>
            <a:fillRect/>
          </a:stretch>
        </p:blipFill>
        <p:spPr>
          <a:xfrm>
            <a:off x="0" y="3429001"/>
            <a:ext cx="9144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32000"/>
    </mc:Choice>
    <mc:Fallback>
      <p:transition advClick="0" advTm="3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58204" cy="137555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r-TR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EEG NEDİR ?</a:t>
            </a:r>
            <a:endParaRPr lang="tr-TR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4954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Beynin faaliyetleri sırasında kendiliğinden oluşan sürekli ritmik elektriksel potansiyeller vardır. Bu potansiyellerin aktivasyon yöntemleriyle uyarılmasıyla biraz daha farklı oluşan elektriksel potansiyellerin değişiminin kaydedilmesi yöntemine denir.</a:t>
            </a:r>
          </a:p>
          <a:p>
            <a:pPr algn="ctr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Resim" descr="v2-58209a94ea71a17be8ab8429091a5411_1440w.jpg"/>
          <p:cNvPicPr>
            <a:picLocks noChangeAspect="1"/>
          </p:cNvPicPr>
          <p:nvPr/>
        </p:nvPicPr>
        <p:blipFill>
          <a:blip r:embed="rId2"/>
          <a:srcRect b="10094"/>
          <a:stretch>
            <a:fillRect/>
          </a:stretch>
        </p:blipFill>
        <p:spPr>
          <a:xfrm>
            <a:off x="2143108" y="3143248"/>
            <a:ext cx="5143536" cy="324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24000"/>
    </mc:Choice>
    <mc:Fallback>
      <p:transition advClick="0" advTm="2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tr-TR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EMG NEDİR ?</a:t>
            </a:r>
            <a:endParaRPr lang="tr-TR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EMG-ENMG (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elektromiyografi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elektronöromyiografi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kasların, sinirlerin ve sinir köklerinin elektriksel özelliklerinin ölçülmesidir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/>
          </a:p>
        </p:txBody>
      </p:sp>
      <p:pic>
        <p:nvPicPr>
          <p:cNvPr id="4" name="3 Resim" descr="e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143248"/>
            <a:ext cx="507691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16000"/>
    </mc:Choice>
    <mc:Fallback>
      <p:transition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                       EOG NEDİR ?</a:t>
            </a:r>
            <a:endParaRPr lang="tr-TR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285784" y="1428736"/>
            <a:ext cx="9036232" cy="4572000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Elektrookülografi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gözün ön kutbu ile arkası arasında retina pigment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epitelindeki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(RPE) elektriksel potansiyelin ölçülmesidir.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Resim" descr="41597_2020_789_Fig3_HTML.png"/>
          <p:cNvPicPr>
            <a:picLocks noChangeAspect="1"/>
          </p:cNvPicPr>
          <p:nvPr/>
        </p:nvPicPr>
        <p:blipFill>
          <a:blip r:embed="rId2"/>
          <a:srcRect t="9977" r="53285" b="8700"/>
          <a:stretch>
            <a:fillRect/>
          </a:stretch>
        </p:blipFill>
        <p:spPr>
          <a:xfrm>
            <a:off x="1142976" y="3071810"/>
            <a:ext cx="3355650" cy="326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41597_2020_789_Fig3_HTML (1).png"/>
          <p:cNvPicPr>
            <a:picLocks noChangeAspect="1"/>
          </p:cNvPicPr>
          <p:nvPr/>
        </p:nvPicPr>
        <p:blipFill>
          <a:blip r:embed="rId2"/>
          <a:srcRect l="53285" t="11252"/>
          <a:stretch>
            <a:fillRect/>
          </a:stretch>
        </p:blipFill>
        <p:spPr>
          <a:xfrm>
            <a:off x="5143504" y="3071810"/>
            <a:ext cx="3047998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12000"/>
    </mc:Choice>
    <mc:Fallback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NREM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Toplam uyku süresinin %75’ini kapsar. 4 evreden oluşur.</a:t>
            </a:r>
          </a:p>
          <a:p>
            <a:pPr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Uykuda göz hareketlerinin olmadığı dönemdir. </a:t>
            </a:r>
          </a:p>
          <a:p>
            <a:pPr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Bu dönem içinde kalp atışı ve solunum yavaştır.</a:t>
            </a:r>
          </a:p>
          <a:p>
            <a:pPr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Kas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tonusu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yoktur.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400" u="sng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Amerikan Uyku Tıbbı </a:t>
            </a:r>
          </a:p>
          <a:p>
            <a:pPr>
              <a:buNone/>
            </a:pPr>
            <a:r>
              <a:rPr lang="tr-TR" sz="2400" u="sng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Akademisi tarafından</a:t>
            </a:r>
          </a:p>
          <a:p>
            <a:pPr>
              <a:buNone/>
            </a:pPr>
            <a:r>
              <a:rPr lang="tr-TR" sz="2400" u="sng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geliştirilen yeni kurallara</a:t>
            </a:r>
          </a:p>
          <a:p>
            <a:pPr>
              <a:buNone/>
            </a:pPr>
            <a:r>
              <a:rPr lang="tr-TR" sz="2400" u="sng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göre 3. ve 4. evrelere N3 denilir</a:t>
            </a:r>
            <a:r>
              <a:rPr lang="tr-TR" sz="2400" dirty="0" smtClean="0"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w Cen MT Condensed Extra Bold" panose="020B08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00372"/>
            <a:ext cx="378621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33000"/>
    </mc:Choice>
    <mc:Fallback>
      <p:transition advClick="0" advTm="3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0" y="2071678"/>
            <a:ext cx="27860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Beyindeki </a:t>
            </a:r>
            <a:r>
              <a:rPr lang="tr-TR" sz="2000" b="1" dirty="0" err="1" smtClean="0"/>
              <a:t>nörotransmitter</a:t>
            </a:r>
            <a:r>
              <a:rPr lang="tr-TR" sz="2000" b="1" dirty="0" smtClean="0"/>
              <a:t> düzeyleri</a:t>
            </a:r>
            <a:endParaRPr lang="tr-TR" sz="2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071802" y="2071678"/>
            <a:ext cx="30003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 smtClean="0"/>
              <a:t>Nörepinefrinerjik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serotonerjik</a:t>
            </a:r>
            <a:r>
              <a:rPr lang="tr-TR" sz="2000" b="1" dirty="0" smtClean="0"/>
              <a:t>,, </a:t>
            </a:r>
            <a:r>
              <a:rPr lang="tr-TR" sz="2000" b="1" dirty="0" err="1" smtClean="0"/>
              <a:t>kolinerjik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histaminerjik</a:t>
            </a:r>
            <a:r>
              <a:rPr lang="tr-TR" sz="2000" b="1" dirty="0" smtClean="0"/>
              <a:t> uyaranlarda azalma</a:t>
            </a:r>
            <a:endParaRPr lang="tr-TR" sz="20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215074" y="2000240"/>
            <a:ext cx="292892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Kolinerjik</a:t>
            </a:r>
            <a:r>
              <a:rPr lang="tr-TR" b="1" dirty="0" smtClean="0"/>
              <a:t> uyarılarda artma, </a:t>
            </a:r>
            <a:r>
              <a:rPr lang="tr-TR" b="1" dirty="0" err="1" smtClean="0"/>
              <a:t>nörepinefrinerjik</a:t>
            </a:r>
            <a:r>
              <a:rPr lang="tr-TR" b="1" dirty="0" smtClean="0"/>
              <a:t>, </a:t>
            </a:r>
            <a:r>
              <a:rPr lang="tr-TR" b="1" dirty="0" err="1" smtClean="0"/>
              <a:t>serotonerjik</a:t>
            </a:r>
            <a:r>
              <a:rPr lang="tr-TR" b="1" dirty="0" smtClean="0"/>
              <a:t> ve </a:t>
            </a:r>
            <a:r>
              <a:rPr lang="tr-TR" b="1" dirty="0" err="1" smtClean="0"/>
              <a:t>histaminerjik</a:t>
            </a:r>
            <a:r>
              <a:rPr lang="tr-TR" b="1" dirty="0" smtClean="0"/>
              <a:t> uyarılarda azalma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0" y="3857628"/>
            <a:ext cx="24288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Beyin bölgesel kan akımı ve metabolizma değişiklikleri</a:t>
            </a:r>
            <a:endParaRPr lang="tr-TR" sz="20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3138170" y="3929380"/>
            <a:ext cx="20764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Yaygın azalma </a:t>
            </a:r>
            <a:endParaRPr lang="tr-TR" sz="20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215042" y="3786190"/>
            <a:ext cx="29289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Limbik</a:t>
            </a:r>
            <a:r>
              <a:rPr lang="tr-TR" b="1" dirty="0" smtClean="0"/>
              <a:t>, </a:t>
            </a:r>
            <a:r>
              <a:rPr lang="tr-TR" b="1" dirty="0" err="1" smtClean="0"/>
              <a:t>paralimbik</a:t>
            </a:r>
            <a:r>
              <a:rPr lang="tr-TR" b="1" dirty="0" smtClean="0"/>
              <a:t> bölgelerde artış, </a:t>
            </a:r>
            <a:r>
              <a:rPr lang="tr-TR" b="1" dirty="0" err="1" smtClean="0"/>
              <a:t>dorsolateral</a:t>
            </a:r>
            <a:r>
              <a:rPr lang="tr-TR" b="1" dirty="0" smtClean="0"/>
              <a:t> </a:t>
            </a:r>
            <a:r>
              <a:rPr lang="tr-TR" b="1" dirty="0" err="1" smtClean="0"/>
              <a:t>prefrontal</a:t>
            </a:r>
            <a:r>
              <a:rPr lang="tr-TR" b="1" dirty="0" smtClean="0"/>
              <a:t> kortekste azalma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0" y="5286388"/>
            <a:ext cx="2000232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EEG</a:t>
            </a:r>
          </a:p>
          <a:p>
            <a:r>
              <a:rPr lang="tr-TR" sz="2000" b="1" dirty="0" smtClean="0"/>
              <a:t>özellikleri</a:t>
            </a:r>
            <a:endParaRPr lang="tr-TR" sz="20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071495" y="5085080"/>
            <a:ext cx="2850515" cy="1630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Yavaş </a:t>
            </a:r>
            <a:r>
              <a:rPr lang="tr-TR" sz="2000" b="1" dirty="0" err="1" smtClean="0"/>
              <a:t>salınımlar</a:t>
            </a:r>
            <a:r>
              <a:rPr lang="tr-TR" sz="2000" b="1" dirty="0" smtClean="0"/>
              <a:t>, delta ve </a:t>
            </a:r>
            <a:r>
              <a:rPr lang="tr-TR" sz="2000" b="1" dirty="0" err="1" smtClean="0"/>
              <a:t>sigma</a:t>
            </a:r>
            <a:r>
              <a:rPr lang="tr-TR" sz="2000" b="1" dirty="0" smtClean="0"/>
              <a:t> dalgaları, uyku iğcikleri, K kompleksleri</a:t>
            </a:r>
            <a:endParaRPr lang="tr-TR" sz="20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286512" y="5286388"/>
            <a:ext cx="28574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Düşük dalga boylu delta etkinlik, </a:t>
            </a:r>
            <a:r>
              <a:rPr lang="tr-TR" b="1" dirty="0" err="1" smtClean="0"/>
              <a:t>teta</a:t>
            </a:r>
            <a:r>
              <a:rPr lang="tr-TR" b="1" dirty="0" smtClean="0"/>
              <a:t> dalgaları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143240" y="1142984"/>
            <a:ext cx="22145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/>
                </a:solidFill>
              </a:rPr>
              <a:t>NREM DÖNEMİ</a:t>
            </a:r>
            <a:endParaRPr lang="tr-TR" sz="2000" b="1" dirty="0">
              <a:solidFill>
                <a:schemeClr val="accent2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6357950" y="1071546"/>
            <a:ext cx="23574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2"/>
                </a:solidFill>
              </a:rPr>
              <a:t>REM DÖNEMİ</a:t>
            </a:r>
            <a:endParaRPr lang="tr-TR" sz="2000" b="1" dirty="0">
              <a:solidFill>
                <a:schemeClr val="accent2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0" y="357166"/>
            <a:ext cx="6572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NREM VE REM DÖNEMLERİ ÖZELLİKLERİ</a:t>
            </a:r>
            <a:endParaRPr lang="tr-TR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47000"/>
    </mc:Choice>
    <mc:Fallback>
      <p:transition advClick="0" advTm="4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NREM  EVRELERİ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u="sng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EVRE 1 (N1) :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Uyanıklıktan uykuya geçişte görülür.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EEG aktivitesinin frekansında ve genliğinde azalma görülür.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EEG’ye karışık frekanslı aktivite hakimdir.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EOG’de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yavaş göz hareketleri,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EMG’de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tonik kas aktivitesi izlenir.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Oldukça kısa süren bu evrenin son bölümlerinde keskin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verteks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dalgalar göze çarpar.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267585" y="2997200"/>
            <a:ext cx="360045" cy="50419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40000"/>
    </mc:Choice>
    <mc:Fallback>
      <p:transition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072990" y="857232"/>
            <a:ext cx="2371684" cy="139903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NREM-+Evre+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44" t="28125" b="15625"/>
          <a:stretch>
            <a:fillRect/>
          </a:stretch>
        </p:blipFill>
        <p:spPr>
          <a:xfrm>
            <a:off x="0" y="1484934"/>
            <a:ext cx="9144000" cy="395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1857356" y="64291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EVRE 1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>
            <a:off x="9858412" y="0"/>
            <a:ext cx="267181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u="sng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EVRE 2 (N2) :</a:t>
            </a:r>
          </a:p>
          <a:p>
            <a:endParaRPr lang="tr-TR" sz="2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12-16 Hz frekanslı uyku iğcikleri ve K kompleksleri ile karakterizedir. K kompleksleri bir negatif ve takip eden bir pozitif bileşenden oluşan keskin dalgalardır.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uyku süresinin % 45’ini oluşturur. Uyku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yüzeyeldir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Kalp atışı azalır.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Vücut ısısı düşer.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Beyin derin uykuya hazırlanır.           </a:t>
            </a:r>
            <a:endParaRPr lang="tr-TR" sz="28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32000"/>
    </mc:Choice>
    <mc:Fallback>
      <p:transition advClick="0" advTm="3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29916" y="928670"/>
            <a:ext cx="114272" cy="73785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NREM-+Evre+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433" t="32813" r="2326" b="23437"/>
          <a:stretch>
            <a:fillRect/>
          </a:stretch>
        </p:blipFill>
        <p:spPr>
          <a:xfrm>
            <a:off x="0" y="1571612"/>
            <a:ext cx="9144000" cy="374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2000232" y="64291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EVRE 2</a:t>
            </a:r>
            <a:endParaRPr lang="tr-TR" sz="32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1-11-30 at 19.29.42 (2).jpeg"/>
          <p:cNvPicPr>
            <a:picLocks noGrp="1" noChangeAspect="1"/>
          </p:cNvPicPr>
          <p:nvPr>
            <p:ph idx="1"/>
          </p:nvPr>
        </p:nvPicPr>
        <p:blipFill>
          <a:blip r:embed="rId2"/>
          <a:srcRect l="4716" t="4111" r="5675"/>
          <a:stretch>
            <a:fillRect/>
          </a:stretch>
        </p:blipFill>
        <p:spPr>
          <a:xfrm>
            <a:off x="1785918" y="0"/>
            <a:ext cx="5586363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929850" y="267494"/>
            <a:ext cx="500066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u="sng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EVRE 3 :</a:t>
            </a:r>
          </a:p>
          <a:p>
            <a:pPr>
              <a:buNone/>
            </a:pPr>
            <a:endParaRPr lang="tr-TR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0,5-2 Hz frekanslı delta aktivitesinin görüldüğü evredir.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epoğun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evre 3 olarak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skorlanabilmesi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o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epoğun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az %20’sine delta dalgalarının hakim olması ancak %50 sini geçmemesi gereklidir.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Toplam uyku süresinin % 12’sini oluşturur. Derin uyku dönemidir.</a:t>
            </a:r>
            <a:endParaRPr lang="tr-TR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25000"/>
    </mc:Choice>
    <mc:Fallback>
      <p:transition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erlin Sans FB" panose="020E0602020502020306" pitchFamily="34" charset="0"/>
                <a:cs typeface="Times New Roman" panose="02020603050405020304" pitchFamily="18" charset="0"/>
              </a:rPr>
              <a:t>EVRE 3</a:t>
            </a:r>
            <a:endParaRPr lang="en-US" sz="320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" y="1988820"/>
            <a:ext cx="8493125" cy="3495040"/>
          </a:xfrm>
          <a:prstGeom prst="rect">
            <a:avLst/>
          </a:prstGeom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>
            <a:off x="10144164" y="267494"/>
            <a:ext cx="71438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tr-TR" sz="3200" u="sng" dirty="0" smtClean="0">
                <a:solidFill>
                  <a:schemeClr val="accent6">
                    <a:lumMod val="50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EVRE 4 :</a:t>
            </a:r>
          </a:p>
          <a:p>
            <a:endParaRPr lang="tr-TR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0,5-2 Hz frekanslı delta aktivitesinin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epoğun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az %50’sinde gözlenmesi gereklidir. 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uyku süresinin % 13’ünü oluşturur. Derin uyku dönemidir.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17000"/>
    </mc:Choice>
    <mc:Fallback>
      <p:transition advClick="0" advTm="1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erlin Sans FB" panose="020E0602020502020306" pitchFamily="34" charset="0"/>
                <a:cs typeface="Times New Roman" panose="02020603050405020304" pitchFamily="18" charset="0"/>
              </a:rPr>
              <a:t>EVRE 4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" y="2060575"/>
            <a:ext cx="8291830" cy="3705860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RÜYA NEDİR ?</a:t>
            </a:r>
            <a:endParaRPr lang="tr-TR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168948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Rüya, uyku sırasında yaşanan görsel imgeler, sesler ve diğer bedensel duyumlara eşlik eden duygular, düşüncelerden oluşur.</a:t>
            </a:r>
          </a:p>
          <a:p>
            <a:pPr algn="ctr">
              <a:buNone/>
            </a:pPr>
            <a:r>
              <a:rPr lang="tr-TR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SENARİST + YÖNETMEN + ANLATICI</a:t>
            </a:r>
          </a:p>
          <a:p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tr-TR" dirty="0"/>
          </a:p>
        </p:txBody>
      </p:sp>
      <p:pic>
        <p:nvPicPr>
          <p:cNvPr id="4" name="3 Resim" descr="Sigmund Freud'un Rüya Teoremi | KreatifBiri"/>
          <p:cNvPicPr/>
          <p:nvPr/>
        </p:nvPicPr>
        <p:blipFill>
          <a:blip r:embed="rId2"/>
          <a:srcRect l="9524"/>
          <a:stretch>
            <a:fillRect/>
          </a:stretch>
        </p:blipFill>
        <p:spPr bwMode="auto">
          <a:xfrm>
            <a:off x="2285984" y="3214686"/>
            <a:ext cx="457200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Sola Bükülü Ok"/>
          <p:cNvSpPr/>
          <p:nvPr/>
        </p:nvSpPr>
        <p:spPr>
          <a:xfrm>
            <a:off x="7500958" y="2928934"/>
            <a:ext cx="714380" cy="78581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Sağa Bükülü Ok"/>
          <p:cNvSpPr/>
          <p:nvPr/>
        </p:nvSpPr>
        <p:spPr>
          <a:xfrm>
            <a:off x="571472" y="3000372"/>
            <a:ext cx="785818" cy="857256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2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285728"/>
            <a:ext cx="828680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  RÜYA GÖRÜRÜZ ?</a:t>
            </a:r>
            <a:endParaRPr lang="tr-T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28596" y="714356"/>
            <a:ext cx="821537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1900'lü yılların başında Sigmund Freud, gördüğümüz tüm rüyaların ve kabusların </a:t>
            </a:r>
            <a:r>
              <a:rPr lang="tr-T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bilinçli günlük yaşantımızdaki              imgelerin toplamı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olduklarını, buna ek olarak bilinçaltımızdaki </a:t>
            </a:r>
            <a:r>
              <a:rPr lang="tr-T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dileklerimizi gerçekleştirmekle </a:t>
            </a:r>
          </a:p>
          <a:p>
            <a:pPr algn="l"/>
            <a:r>
              <a:rPr lang="tr-T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ilgili sembolik anlamlar </a:t>
            </a:r>
          </a:p>
          <a:p>
            <a:pPr algn="l"/>
            <a:r>
              <a:rPr lang="tr-T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taşıdıklarını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ileri sürdü. 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  <a:r>
              <a:rPr lang="tr-TR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6 Resim" descr="4n9b3g.jpg"/>
          <p:cNvPicPr>
            <a:picLocks noChangeAspect="1"/>
          </p:cNvPicPr>
          <p:nvPr/>
        </p:nvPicPr>
        <p:blipFill>
          <a:blip r:embed="rId2"/>
          <a:srcRect l="9218" t="9762"/>
          <a:stretch>
            <a:fillRect/>
          </a:stretch>
        </p:blipFill>
        <p:spPr>
          <a:xfrm>
            <a:off x="4051935" y="3068955"/>
            <a:ext cx="4735195" cy="3596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9000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 flipV="1">
            <a:off x="-3786246" y="1666526"/>
            <a:ext cx="1500198" cy="119097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4" y="428604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 	</a:t>
            </a:r>
            <a:r>
              <a:rPr lang="tr-T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İyileşmek için rüya görürüz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Bazı araştırmacılar, rüya görmenin amaçlarından birinin  psikolojik açıdan iyileşmeyi sağlamak için kötü deneyimlerimizin acısını hafifletmek olduğunu düşünmektedirler.</a:t>
            </a: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Rüya Görmek Hafızayı Güçlendiriyor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5063172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Click="0" advTm="27000">
        <p14:prism/>
      </p:transition>
    </mc:Choice>
    <mc:Fallback>
      <p:transition advClick="0" advTm="2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>
            <a:off x="11572924" y="1357298"/>
            <a:ext cx="357190" cy="30922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28596" y="357166"/>
            <a:ext cx="8429684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tr-T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Unutmak için rüya görürüz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Beynimizde, yaklaşık 10.000 trilyon sinirsel bağlantı vardır. Düşündüğümüz ve yaptığımız her şey bu bağlantıların oluşmasını sağlar. 1983'de, tersten öğrenme denilen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nörobiyolojik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rüya teorisine göre uyurken ve özellikle REM uykusu döngüsünde 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nörokorteksiniz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sinirsel bağlantıları inceler ve gereksiz olanları temizler. 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UNUTMASAYDIK ?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Beynimiz gereksiz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bağlantılarla dolabilir 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parazitli düşünceler, 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uyanıkken yapılması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gereken düşünme işlevini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engelleyebilir.</a:t>
            </a:r>
          </a:p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6 İçerik Yer Tutucusu" descr="indir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572000" y="2786058"/>
            <a:ext cx="420616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Click="0" advTm="41000">
        <p14:prism/>
      </p:transition>
    </mc:Choice>
    <mc:Fallback>
      <p:transition advClick="0" advTm="4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87106" y="1357298"/>
            <a:ext cx="857256" cy="30922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6" name="5 İçerik Yer Tutucusu" descr="beynin-uyku-aninda-hafizalari-nasil-depoladigi-gozlemlendi-bilimfilicom.jpeg"/>
          <p:cNvPicPr>
            <a:picLocks noGrp="1" noChangeAspect="1"/>
          </p:cNvPicPr>
          <p:nvPr>
            <p:ph idx="1"/>
          </p:nvPr>
        </p:nvPicPr>
        <p:blipFill>
          <a:blip r:embed="rId2"/>
          <a:srcRect l="6560" r="15812"/>
          <a:stretch>
            <a:fillRect/>
          </a:stretch>
        </p:blipFill>
        <p:spPr>
          <a:xfrm>
            <a:off x="2071670" y="2643182"/>
            <a:ext cx="5357850" cy="3675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285720" y="50004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Araştırmacılar, belirli </a:t>
            </a:r>
            <a:r>
              <a:rPr lang="tr-T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hafıza işlemlerinin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sadece uyku anında gerçekleştiğini ve gördüğümüz rüyaların bu işlemlerin gerçekleştiğinin göstergesi olduğunu öne sürdüler. 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Click="0" advTm="15000">
        <p14:prism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>
            <a:off x="-2571800" y="267494"/>
            <a:ext cx="2000264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00034" y="571480"/>
            <a:ext cx="8286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smtClean="0"/>
              <a:t>	 </a:t>
            </a:r>
            <a:r>
              <a:rPr lang="tr-TR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Sorunları çözmek için rüya görürüz.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Gerçeklik ve mantıkla sınırlandırılmamış olan rüyalar sayesinde zihnimiz sorunları kavrayabilmek için sonsuz senaryolar üretebilir ve uyanıkken aklımıza gelmeyecek çözümler bulabilir. 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John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Steinbeck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duruma uyku komitesi adını verdi ve araştırmacı, sorunları çözmede rüya görmenin etkisini kanıtladı. 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Ünlü kimyager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Kekule</a:t>
            </a: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 tıpkı bu şekilde benzen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molekülünün yapısını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keşfetmişti. 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bazen bir sorunun en iyi</a:t>
            </a:r>
          </a:p>
          <a:p>
            <a:pPr algn="ctr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çözümü uyumaktır.</a:t>
            </a:r>
            <a:endParaRPr lang="tr-TR" sz="2600" dirty="0"/>
          </a:p>
        </p:txBody>
      </p:sp>
      <p:pic>
        <p:nvPicPr>
          <p:cNvPr id="8" name="7 İçerik Yer Tutucusu" descr="john-steinbeck_5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85720" y="3500438"/>
            <a:ext cx="2286016" cy="335756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Friedrich August Kekule von Stradonitz (1829-1896). German chemist.  Engraving, 19th century. Colored Stock Photo - Alamy"/>
          <p:cNvPicPr>
            <a:picLocks noChangeAspect="1" noChangeArrowheads="1"/>
          </p:cNvPicPr>
          <p:nvPr/>
        </p:nvPicPr>
        <p:blipFill>
          <a:blip r:embed="rId3" cstate="print"/>
          <a:srcRect l="3480" t="4154" r="7772" b="8616"/>
          <a:stretch>
            <a:fillRect/>
          </a:stretch>
        </p:blipFill>
        <p:spPr bwMode="auto">
          <a:xfrm>
            <a:off x="7000892" y="3500438"/>
            <a:ext cx="2143108" cy="3357562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4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1-11-30 at 19.29.42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94195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               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-9525"/>
            <a:ext cx="9144000" cy="6867525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64135" indent="0" algn="ctr">
              <a:buFont typeface="+mj-lt"/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KAYNAKÇA 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Irak, M., &amp; İşleyişi, U. (2005). Farklı Bir Bilinçlilik Durumu: Uyku. Pivolka Dergisi, 4(16), 3-7. 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Đbrahim Hakkı, B. O. R. A., &amp; BĐCAN, A. (2007). Uyku fizyolojisi. Turkiye Klinikleri J Surg Med Sci, 3(23), 1-6. 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Ertuğrul, A., &amp; Rezaki, M. (2004). Uykunun nörobiyolojisi ve bellek üzerine etkileri. Türk Psikiyatri Dergisi, 15(4), 300-308. 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Kocaaslan, S., Öniz, A., &amp; Özgören, M. (2010). Uykuda işitsel uyarılma potansiyelleri. 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https://www.kemalarikan.com/uyku-nedir.html  , Erişim Tarihi: 31 Ocak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https://gulsahmeralozgur.dr.tr/uykunun-evreleri-ve-uyku-donguleri/  , Erişim Tarihi: 1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https://daricafarabidh.saglik.gov.tr/yazdir?B0353FA13C3316827AA451824139F8C6  , Erişim Tarihi: 2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http://hipokratist.com/elektrookulografi/  , Erişim Tarihi: 2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Ursavaş , A. https://slideplayer.biz.tr/slide/3100272/  , Erişim Tarihi: 2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12 Ocak 2017. https://www.drselcukaslan.com/ruyalar-ve-uyku/  , Erişim Tarihi: 2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https://www.kreatifbiri.com/sigmund-freudun-ruya-teoremi/  , Erişim Tarihi: 2 Şubat 2021.</a:t>
            </a:r>
          </a:p>
          <a:p>
            <a:pPr marL="521335" indent="-457200">
              <a:buFont typeface="+mj-lt"/>
              <a:buAutoNum type="arabicParenR"/>
            </a:pPr>
            <a:r>
              <a:rPr lang="tr-TR" sz="2000" dirty="0" smtClean="0">
                <a:solidFill>
                  <a:schemeClr val="bg1"/>
                </a:solidFill>
              </a:rPr>
              <a:t>https://www.ted.com/talks/amy_adkins_why_do_we_dream/transcript?language=tr  , Erişim Tarihi: 2 Şubat 2021.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Requires="p14" p14:dur="10" advClick="0" advTm="1000">
        <p15:prstTrans prst="airplane"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16262" y="1214422"/>
            <a:ext cx="2157338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pPr marL="64135" indent="0"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		                </a:t>
            </a:r>
            <a:r>
              <a:rPr lang="tr-TR" sz="7000" dirty="0" smtClean="0">
                <a:solidFill>
                  <a:schemeClr val="bg1"/>
                </a:solidFill>
              </a:rPr>
              <a:t>GÖRSEL KAYNAKÇA</a:t>
            </a:r>
            <a:r>
              <a:rPr lang="tr-TR" sz="4700" dirty="0" smtClean="0">
                <a:solidFill>
                  <a:schemeClr val="bg1"/>
                </a:solidFill>
              </a:rPr>
              <a:t> </a:t>
            </a:r>
          </a:p>
          <a:p>
            <a:pPr marL="64135" indent="0">
              <a:buNone/>
            </a:pPr>
            <a:endParaRPr lang="tr-TR" sz="4700" dirty="0" smtClean="0">
              <a:solidFill>
                <a:schemeClr val="bg1"/>
              </a:solidFill>
            </a:endParaRP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https://abapsikoloji.com/neden-ruya-goruruz-bilincaltimiz-bize-ne-sinyal-veriyor/   , Erişim Tarihi: 31 Ocak 2021. 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https://hthayat.haberturk.com/ruya-cesitleri-nelerdir-1071815  , Erişim Tarihi: 31 Ocak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https://www.sagligim.gov.tr/bebek-sagligi/yenidogan-uyku.html  , Erişim Tarihi: 31 Ocak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https://www.avrasyahospital.com.tr/beyin-cerrahisi-norosirurji/  , Erişim Tarihi: 1Şubat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http://www.sasilik.com.tr/makaleler/10-goz-anatomisi.html  , Erişim Tarihi: 1 Şubat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https://www.bilgipedia.org/kas/  , Erişim Tarihi: 1 Şubat 2021. 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https://www.ncrhospital.com/kalp-damar-cerrahisi-alaninda-yapilan-islemler.html  , Erişim Tarihi: 1 Şubat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Saygın, M. 7 Mart 2019. https://saglikveuyku.com/3-uyku-evreleri-2/  , Erişim Tarihi: 2 Şubat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https://www.nature.com/articles/s41597-020-00789-4  , Erişim Tarihi: 2 Şubat 2021.</a:t>
            </a:r>
          </a:p>
          <a:p>
            <a:pPr marL="407035" indent="-342900">
              <a:buFont typeface="+mj-lt"/>
              <a:buAutoNum type="arabicParenR" startAt="13"/>
            </a:pPr>
            <a:r>
              <a:rPr lang="tr-TR" sz="4000" dirty="0" smtClean="0">
                <a:solidFill>
                  <a:schemeClr val="bg1"/>
                </a:solidFill>
              </a:rPr>
              <a:t>12 Mart 2019. https://www.facebook.com/gazikenttipmerkezi/posts/2094108650678848/  , Erişim Tarihi: 2 Şubat 2021.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Requires="p14" p14:dur="10" advClick="0" advTm="1000">
        <p15:prstTrans prst="airplane"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H="1">
            <a:off x="10787106" y="714356"/>
            <a:ext cx="2786082" cy="95217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8430"/>
            <a:ext cx="9144000" cy="671957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292735" indent="-228600">
              <a:buFont typeface="+mj-lt"/>
              <a:buAutoNum type="arabicParenR"/>
            </a:pPr>
            <a:endParaRPr lang="tr-TR" sz="2000" dirty="0" smtClean="0">
              <a:solidFill>
                <a:schemeClr val="bg1"/>
              </a:solidFill>
              <a:sym typeface="+mn-ea"/>
            </a:endParaRPr>
          </a:p>
          <a:p>
            <a:pPr marL="292735" indent="-228600">
              <a:buFont typeface="+mj-lt"/>
              <a:buAutoNum type="arabicParenR"/>
            </a:pPr>
            <a:endParaRPr lang="tr-TR" sz="2000" dirty="0" smtClean="0">
              <a:solidFill>
                <a:schemeClr val="bg1"/>
              </a:solidFill>
              <a:sym typeface="+mn-ea"/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https://www.romatem.com/wp-content/uploads/2020/08/emg.jpg  , Erişim Tarihi: 2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https://www.kreatifbiri.com/sigmund-freudun-ruya-teoremi/  , Erişim Tarihi: 2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Çobanoğlu ,Z.İ.. 12 Mart 2020. https://ceotudent.com/neden-ruya-goruruz/  , Erişim Tarihi: 3 Şubat 2021. 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https://www.gizliilimler.org/R.ue.ya-Nedir-f--Neden-R.ue.ya-G.oe.r.ue.r.ue.z-f-.htm  , Erişim Tarihi: 3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https://www.doktortakvimi.com/blog/unuttugunu-unutmak-alzheimer  , Erişim Tarihi: 3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https://bilimfili.com/beynin-uyku-aninda-hafizalari-nasil-depoladigi-gozlemlendi  , Erişim Tarihi: 3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https://c8.alamy.com/comp/P6KB2R/friedrich-august-kekule-von-stradonitz-1829-1896-german-chemist-engraving-19th-century-colored-P6KB2R.jpg  , Erişim Tarihi: 3 Şubat 2021.</a:t>
            </a:r>
            <a:endParaRPr lang="tr-TR" sz="2000" dirty="0" smtClean="0">
              <a:solidFill>
                <a:schemeClr val="bg1"/>
              </a:solidFill>
            </a:endParaRPr>
          </a:p>
          <a:p>
            <a:pPr marL="521335" indent="-457200">
              <a:buClr>
                <a:srgbClr val="FFFFFF"/>
              </a:buClr>
              <a:buFont typeface="+mj-lt"/>
              <a:buAutoNum type="arabicParenR" startAt="24"/>
            </a:pPr>
            <a:r>
              <a:rPr lang="tr-TR" sz="2000" dirty="0" smtClean="0">
                <a:solidFill>
                  <a:schemeClr val="bg1"/>
                </a:solidFill>
                <a:sym typeface="+mn-ea"/>
              </a:rPr>
              <a:t>https://www.ensonhaber.com/kitap/gercekci-yazar-john-steinbeckten-yazar-adaylarina-mektup  , Erişim Tarihi: 3 Şubat 2021.</a:t>
            </a:r>
            <a:endParaRPr lang="tr-TR" dirty="0" smtClean="0">
              <a:solidFill>
                <a:schemeClr val="bg1"/>
              </a:solidFill>
            </a:endParaRPr>
          </a:p>
          <a:p>
            <a:pPr marL="578485" indent="-514350">
              <a:buClr>
                <a:srgbClr val="FFFFFF"/>
              </a:buClr>
              <a:buFont typeface="+mj-lt"/>
              <a:buAutoNum type="arabicParenR" startAt="24"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Requires="p14" p14:dur="10" advClick="0" advTm="1000">
        <p15:prstTrans prst="airplane"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WhatsApp Image 2021-11-30 at 19.25.41.jpeg"/>
          <p:cNvPicPr>
            <a:picLocks noChangeAspect="1"/>
          </p:cNvPicPr>
          <p:nvPr/>
        </p:nvPicPr>
        <p:blipFill>
          <a:blip r:embed="rId2"/>
          <a:srcRect r="4938" b="19791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4 Resim" descr="WhatsApp Image 2021-11-30 at 19.25.41 (1).jpeg"/>
          <p:cNvPicPr>
            <a:picLocks noChangeAspect="1"/>
          </p:cNvPicPr>
          <p:nvPr/>
        </p:nvPicPr>
        <p:blipFill>
          <a:blip r:embed="rId3"/>
          <a:srcRect b="31250"/>
          <a:stretch>
            <a:fillRect/>
          </a:stretch>
        </p:blipFill>
        <p:spPr>
          <a:xfrm>
            <a:off x="4500562" y="0"/>
            <a:ext cx="4643438" cy="5675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114300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</a:t>
            </a: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youtu.be/lnwjHnJxRNg</a:t>
            </a:r>
            <a:endParaRPr lang="tr-TR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tr-TR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UYKU NEDİR ?</a:t>
            </a:r>
            <a:endParaRPr lang="tr-TR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428625" y="1329690"/>
            <a:ext cx="9485630" cy="495681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 içinde bir bütünlük oluşturacak şekilde organize bir durum olduğu kabul edilmektedir. Uykunun, sinir sisteminin aktif katılımı ile ortaya çıkan, belirli bir amaca hizmet eden bir dönem olduğu kabul edilmektedir. </a:t>
            </a:r>
          </a:p>
          <a:p>
            <a:pPr lvl="1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Uyku dış uyaranlara karşı uyarılma eşiğinin yükseldiği fizyolojik bir haldir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3 Resim" descr="Yenidoğan Uyk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906" y="4004948"/>
            <a:ext cx="385765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99032"/>
          </a:xfrm>
        </p:spPr>
        <p:txBody>
          <a:bodyPr/>
          <a:lstStyle/>
          <a:p>
            <a:pPr algn="ctr"/>
            <a:r>
              <a:rPr lang="tr-TR" sz="3200" dirty="0" smtClean="0">
                <a:solidFill>
                  <a:schemeClr val="accent2"/>
                </a:solidFill>
              </a:rPr>
              <a:t>Salvador </a:t>
            </a:r>
            <a:r>
              <a:rPr lang="tr-TR" sz="3200" dirty="0" err="1" smtClean="0">
                <a:solidFill>
                  <a:schemeClr val="accent2"/>
                </a:solidFill>
              </a:rPr>
              <a:t>Dali</a:t>
            </a:r>
            <a:r>
              <a:rPr lang="tr-TR" sz="3200" dirty="0" smtClean="0">
                <a:solidFill>
                  <a:schemeClr val="accent2"/>
                </a:solidFill>
              </a:rPr>
              <a:t>,  “</a:t>
            </a:r>
            <a:r>
              <a:rPr lang="tr-TR" sz="3200" i="1" dirty="0" err="1" smtClean="0">
                <a:solidFill>
                  <a:schemeClr val="accent2"/>
                </a:solidFill>
              </a:rPr>
              <a:t>Sleep</a:t>
            </a:r>
            <a:r>
              <a:rPr lang="tr-TR" sz="3200" dirty="0" smtClean="0">
                <a:solidFill>
                  <a:schemeClr val="accent2"/>
                </a:solidFill>
              </a:rPr>
              <a:t>”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>
            <a:lum contrast="-10000"/>
          </a:blip>
          <a:srcRect l="8333" r="4762"/>
          <a:stretch>
            <a:fillRect/>
          </a:stretch>
        </p:blipFill>
        <p:spPr bwMode="auto">
          <a:xfrm>
            <a:off x="1643042" y="1500174"/>
            <a:ext cx="621510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Click="0" advTm="6000">
        <p14:prism/>
      </p:transition>
    </mc:Choice>
    <mc:Fallback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4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  <a:cs typeface="Times New Roman" panose="02020603050405020304" pitchFamily="18" charset="0"/>
              </a:rPr>
              <a:t>UYKUNUN EVRELERİ</a:t>
            </a:r>
            <a:r>
              <a:rPr lang="tr-TR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  <a:cs typeface="Times New Roman" panose="02020603050405020304" pitchFamily="18" charset="0"/>
              </a:rPr>
              <a:t> </a:t>
            </a:r>
            <a:endParaRPr lang="tr-TR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95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Sağa Bükülü Ok"/>
          <p:cNvSpPr/>
          <p:nvPr/>
        </p:nvSpPr>
        <p:spPr>
          <a:xfrm>
            <a:off x="285720" y="785794"/>
            <a:ext cx="1143008" cy="12858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Sola Bükülü Ok"/>
          <p:cNvSpPr/>
          <p:nvPr/>
        </p:nvSpPr>
        <p:spPr>
          <a:xfrm>
            <a:off x="7643834" y="785794"/>
            <a:ext cx="1143008" cy="135732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 advClick="0" advTm="11000"/>
    </mc:Choice>
    <mc:Fallback>
      <p:transition advClick="0" advTm="1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REM EVRESİ 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(hızlı göz hareketleri)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1071546"/>
            <a:ext cx="6572264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800" dirty="0" smtClean="0"/>
              <a:t>	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uyku süresinin %20-25’ini oluşturmaktadır.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2400" u="sng" dirty="0" smtClean="0">
                <a:solidFill>
                  <a:schemeClr val="accent6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Rüya bu dönem içinde görülür. </a:t>
            </a:r>
            <a:endParaRPr lang="tr-TR" sz="2600" u="sng" dirty="0" smtClean="0">
              <a:solidFill>
                <a:schemeClr val="accent6">
                  <a:lumMod val="75000"/>
                </a:schemeClr>
              </a:solidFill>
              <a:latin typeface="Lucida Fax" panose="02060602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Beynin çalışması hızlanır.</a:t>
            </a:r>
          </a:p>
          <a:p>
            <a:pPr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Göz kaslarının çalışma hızları artar.</a:t>
            </a:r>
          </a:p>
          <a:p>
            <a:pPr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Çizgili kaslar gücünü kaybeder.</a:t>
            </a:r>
          </a:p>
          <a:p>
            <a:pPr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Kalbin çalışma hızı artar.</a:t>
            </a:r>
          </a:p>
        </p:txBody>
      </p:sp>
      <p:pic>
        <p:nvPicPr>
          <p:cNvPr id="6" name="5 Resim" descr="kas.jpg"/>
          <p:cNvPicPr>
            <a:picLocks noChangeAspect="1"/>
          </p:cNvPicPr>
          <p:nvPr/>
        </p:nvPicPr>
        <p:blipFill>
          <a:blip r:embed="rId2"/>
          <a:srcRect l="21094" r="28906"/>
          <a:stretch>
            <a:fillRect/>
          </a:stretch>
        </p:blipFill>
        <p:spPr>
          <a:xfrm>
            <a:off x="4857752" y="4714884"/>
            <a:ext cx="228601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Eye_orbit_anatomy_superi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552661" y="4519645"/>
            <a:ext cx="2143116" cy="253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FILE-20181029-142826Q9WTWH6SL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643446"/>
            <a:ext cx="200023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avrasya_hospital_beyin_cerrahisi-736x414.jpg"/>
          <p:cNvPicPr>
            <a:picLocks noChangeAspect="1"/>
          </p:cNvPicPr>
          <p:nvPr/>
        </p:nvPicPr>
        <p:blipFill>
          <a:blip r:embed="rId5"/>
          <a:srcRect l="22656" r="23437"/>
          <a:stretch>
            <a:fillRect/>
          </a:stretch>
        </p:blipFill>
        <p:spPr>
          <a:xfrm>
            <a:off x="241278" y="4643446"/>
            <a:ext cx="204470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29000"/>
    </mc:Choice>
    <mc:Fallback>
      <p:transition advClick="0" advTm="29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Özel 1">
      <a:dk1>
        <a:sysClr val="windowText" lastClr="000000"/>
      </a:dk1>
      <a:lt1>
        <a:sysClr val="window" lastClr="FFFFFF"/>
      </a:lt1>
      <a:dk2>
        <a:srgbClr val="A5A5A5"/>
      </a:dk2>
      <a:lt2>
        <a:srgbClr val="C9C2D1"/>
      </a:lt2>
      <a:accent1>
        <a:srgbClr val="D9B3FF"/>
      </a:accent1>
      <a:accent2>
        <a:srgbClr val="7D4D9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E29AC5"/>
      </a:hlink>
      <a:folHlink>
        <a:srgbClr val="D467A8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730</Words>
  <Application>WPS Presentation</Application>
  <PresentationFormat>Ekran Gösterisi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Canlı</vt:lpstr>
      <vt:lpstr> </vt:lpstr>
      <vt:lpstr>Slayt 2</vt:lpstr>
      <vt:lpstr>Slayt 3</vt:lpstr>
      <vt:lpstr>Slayt 4</vt:lpstr>
      <vt:lpstr>Slayt 5</vt:lpstr>
      <vt:lpstr>UYKU NEDİR ?</vt:lpstr>
      <vt:lpstr>Salvador Dali,  “Sleep”   </vt:lpstr>
      <vt:lpstr>     UYKUNUN EVRELERİ </vt:lpstr>
      <vt:lpstr>A) REM EVRESİ (hızlı göz hareketleri)</vt:lpstr>
      <vt:lpstr>A) REM EVRESİ (hızlı göz hareketleri)</vt:lpstr>
      <vt:lpstr>                        EEG NEDİR ?</vt:lpstr>
      <vt:lpstr>                        EMG NEDİR ?</vt:lpstr>
      <vt:lpstr>                       EOG NEDİR ?</vt:lpstr>
      <vt:lpstr>B) NREM</vt:lpstr>
      <vt:lpstr>Slayt 15</vt:lpstr>
      <vt:lpstr>NREM  EVRELERİ</vt:lpstr>
      <vt:lpstr>Slayt 17</vt:lpstr>
      <vt:lpstr>Slayt 18</vt:lpstr>
      <vt:lpstr>Slayt 19</vt:lpstr>
      <vt:lpstr>Slayt 20</vt:lpstr>
      <vt:lpstr>EVRE 3</vt:lpstr>
      <vt:lpstr>Slayt 22</vt:lpstr>
      <vt:lpstr>EVRE 4</vt:lpstr>
      <vt:lpstr>RÜYA NEDİR ?</vt:lpstr>
      <vt:lpstr>Slayt 25</vt:lpstr>
      <vt:lpstr>Slayt 26</vt:lpstr>
      <vt:lpstr>Slayt 27</vt:lpstr>
      <vt:lpstr>Slayt 28</vt:lpstr>
      <vt:lpstr>Slayt 29</vt:lpstr>
      <vt:lpstr>                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UYKU VE RÜYA</dc:title>
  <dc:creator>ESC</dc:creator>
  <cp:lastModifiedBy>ESC</cp:lastModifiedBy>
  <cp:revision>153</cp:revision>
  <dcterms:created xsi:type="dcterms:W3CDTF">2021-01-30T18:33:00Z</dcterms:created>
  <dcterms:modified xsi:type="dcterms:W3CDTF">2021-11-30T16:38:35Z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